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15"/>
  </p:notesMasterIdLst>
  <p:sldIdLst>
    <p:sldId id="1069" r:id="rId3"/>
    <p:sldId id="1059" r:id="rId4"/>
    <p:sldId id="939" r:id="rId5"/>
    <p:sldId id="977" r:id="rId6"/>
    <p:sldId id="2905" r:id="rId7"/>
    <p:sldId id="2920" r:id="rId8"/>
    <p:sldId id="2921" r:id="rId9"/>
    <p:sldId id="2922" r:id="rId10"/>
    <p:sldId id="2919" r:id="rId11"/>
    <p:sldId id="2884" r:id="rId12"/>
    <p:sldId id="2882" r:id="rId13"/>
    <p:sldId id="467" r:id="rId14"/>
    <p:sldId id="2754" r:id="rId15"/>
    <p:sldId id="2755" r:id="rId16"/>
    <p:sldId id="2885" r:id="rId17"/>
    <p:sldId id="2886" r:id="rId18"/>
    <p:sldId id="2887" r:id="rId19"/>
    <p:sldId id="2889" r:id="rId20"/>
    <p:sldId id="2739" r:id="rId21"/>
    <p:sldId id="2890" r:id="rId22"/>
    <p:sldId id="2727" r:id="rId23"/>
    <p:sldId id="2908" r:id="rId24"/>
    <p:sldId id="2909" r:id="rId25"/>
    <p:sldId id="895" r:id="rId26"/>
    <p:sldId id="263" r:id="rId27"/>
    <p:sldId id="456" r:id="rId28"/>
    <p:sldId id="291" r:id="rId29"/>
    <p:sldId id="483" r:id="rId30"/>
    <p:sldId id="457" r:id="rId31"/>
    <p:sldId id="2911" r:id="rId32"/>
    <p:sldId id="2913" r:id="rId33"/>
    <p:sldId id="321" r:id="rId34"/>
    <p:sldId id="2912" r:id="rId35"/>
    <p:sldId id="927" r:id="rId36"/>
    <p:sldId id="2907" r:id="rId37"/>
    <p:sldId id="2910" r:id="rId38"/>
    <p:sldId id="484" r:id="rId39"/>
    <p:sldId id="931" r:id="rId40"/>
    <p:sldId id="347" r:id="rId41"/>
    <p:sldId id="2915" r:id="rId42"/>
    <p:sldId id="968" r:id="rId43"/>
    <p:sldId id="944" r:id="rId44"/>
    <p:sldId id="2914" r:id="rId45"/>
    <p:sldId id="2923" r:id="rId46"/>
    <p:sldId id="2924" r:id="rId47"/>
    <p:sldId id="472" r:id="rId48"/>
    <p:sldId id="2906" r:id="rId49"/>
    <p:sldId id="2927" r:id="rId50"/>
    <p:sldId id="991" r:id="rId51"/>
    <p:sldId id="1053" r:id="rId52"/>
    <p:sldId id="2897" r:id="rId53"/>
    <p:sldId id="1070" r:id="rId54"/>
    <p:sldId id="1071" r:id="rId55"/>
    <p:sldId id="1072" r:id="rId56"/>
    <p:sldId id="915" r:id="rId57"/>
    <p:sldId id="1050" r:id="rId58"/>
    <p:sldId id="1060" r:id="rId59"/>
    <p:sldId id="2904" r:id="rId60"/>
    <p:sldId id="2896" r:id="rId61"/>
    <p:sldId id="2916" r:id="rId62"/>
    <p:sldId id="2917" r:id="rId63"/>
    <p:sldId id="2918" r:id="rId64"/>
    <p:sldId id="438" r:id="rId65"/>
    <p:sldId id="890" r:id="rId66"/>
    <p:sldId id="2740" r:id="rId67"/>
    <p:sldId id="889" r:id="rId68"/>
    <p:sldId id="2813" r:id="rId69"/>
    <p:sldId id="2738" r:id="rId70"/>
    <p:sldId id="2891" r:id="rId71"/>
    <p:sldId id="2892" r:id="rId72"/>
    <p:sldId id="2881" r:id="rId73"/>
    <p:sldId id="2877" r:id="rId74"/>
    <p:sldId id="2878" r:id="rId75"/>
    <p:sldId id="897" r:id="rId76"/>
    <p:sldId id="293" r:id="rId77"/>
    <p:sldId id="2817" r:id="rId78"/>
    <p:sldId id="959" r:id="rId79"/>
    <p:sldId id="980" r:id="rId80"/>
    <p:sldId id="986" r:id="rId81"/>
    <p:sldId id="988" r:id="rId82"/>
    <p:sldId id="1066" r:id="rId83"/>
    <p:sldId id="1067" r:id="rId84"/>
    <p:sldId id="1068" r:id="rId85"/>
    <p:sldId id="979" r:id="rId86"/>
    <p:sldId id="2926" r:id="rId87"/>
    <p:sldId id="981" r:id="rId88"/>
    <p:sldId id="997" r:id="rId89"/>
    <p:sldId id="2893" r:id="rId90"/>
    <p:sldId id="2894" r:id="rId91"/>
    <p:sldId id="2901" r:id="rId92"/>
    <p:sldId id="2902" r:id="rId93"/>
    <p:sldId id="2895" r:id="rId94"/>
    <p:sldId id="937" r:id="rId95"/>
    <p:sldId id="935" r:id="rId96"/>
    <p:sldId id="933" r:id="rId97"/>
    <p:sldId id="934" r:id="rId98"/>
    <p:sldId id="260" r:id="rId99"/>
    <p:sldId id="2928" r:id="rId100"/>
    <p:sldId id="282" r:id="rId101"/>
    <p:sldId id="1051" r:id="rId102"/>
    <p:sldId id="2929" r:id="rId103"/>
    <p:sldId id="2900" r:id="rId104"/>
    <p:sldId id="2898" r:id="rId105"/>
    <p:sldId id="2899" r:id="rId106"/>
    <p:sldId id="525" r:id="rId107"/>
    <p:sldId id="863" r:id="rId108"/>
    <p:sldId id="2903" r:id="rId109"/>
    <p:sldId id="924" r:id="rId110"/>
    <p:sldId id="1005" r:id="rId111"/>
    <p:sldId id="985" r:id="rId112"/>
    <p:sldId id="2925" r:id="rId113"/>
    <p:sldId id="974" r:id="rId1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794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62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77938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en.wikipedia.org/wiki/File:Pacioli_summa_stamp.jpg"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03.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10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0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tiff"/><Relationship Id="rId1" Type="http://schemas.openxmlformats.org/officeDocument/2006/relationships/slideLayout" Target="../slideLayouts/slideLayout9.xml"/><Relationship Id="rId6" Type="http://schemas.openxmlformats.org/officeDocument/2006/relationships/image" Target="../media/image191.tiff"/><Relationship Id="rId5" Type="http://schemas.openxmlformats.org/officeDocument/2006/relationships/image" Target="../media/image190.tiff"/><Relationship Id="rId4" Type="http://schemas.openxmlformats.org/officeDocument/2006/relationships/image" Target="../media/image189.tiff"/></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0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98.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23.png"/><Relationship Id="rId4" Type="http://schemas.openxmlformats.org/officeDocument/2006/relationships/hyperlink" Target="https://www.kth.se/social/upload/507d1d3af276540519000002/Moore%27s%20%20law.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hyperlink" Target="https://en.wikipedia.org/wiki/File:Raymond_Kurzweil_Fantastic_Voyage.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tiff"/><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8.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37.jpeg"/><Relationship Id="rId9" Type="http://schemas.openxmlformats.org/officeDocument/2006/relationships/image" Target="../media/image4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8.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41.png"/><Relationship Id="rId4" Type="http://schemas.openxmlformats.org/officeDocument/2006/relationships/image" Target="../media/image37.jpeg"/><Relationship Id="rId9"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42.GIF"/><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5.tiff"/><Relationship Id="rId4" Type="http://schemas.openxmlformats.org/officeDocument/2006/relationships/hyperlink" Target="http://vectorstock.com/1959084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7.tiff"/><Relationship Id="rId4" Type="http://schemas.openxmlformats.org/officeDocument/2006/relationships/hyperlink" Target="http://vectorstock.com/1959084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49.tif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hyperlink" Target="https://idk.dev/building-a-modern-ci-cd-pipeline-in-the-serverless-era-with-gitop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youtube.com/watch?v=PjWKE-IJ4R8"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7.tiff"/><Relationship Id="rId4" Type="http://schemas.openxmlformats.org/officeDocument/2006/relationships/hyperlink" Target="http://vectorstock.com/19590847"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hyperlink" Target="https://bookkeeper.apache.org/docs/latest/api/ledger-api/" TargetMode="Externa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xml"/><Relationship Id="rId5" Type="http://schemas.openxmlformats.org/officeDocument/2006/relationships/image" Target="../media/image68.jpe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www.narberthpa.com/Bale/lsbale_dop/gbcatsbs.pdf" TargetMode="External"/><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hyperlink" Target="https://twitter.com/gregorybateson" TargetMode="External"/><Relationship Id="rId4" Type="http://schemas.openxmlformats.org/officeDocument/2006/relationships/image" Target="../media/image69.png"/><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74.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75.png"/><Relationship Id="rId14" Type="http://schemas.microsoft.com/office/2007/relationships/diagramDrawing" Target="../diagrams/drawing2.xml"/></Relationships>
</file>

<file path=ppt/slides/_rels/slide4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82.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76.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81.jpeg"/><Relationship Id="rId2" Type="http://schemas.openxmlformats.org/officeDocument/2006/relationships/diagramData" Target="../diagrams/data3.xml"/><Relationship Id="rId16" Type="http://schemas.openxmlformats.org/officeDocument/2006/relationships/image" Target="../media/image79.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78.png"/><Relationship Id="rId23" Type="http://schemas.openxmlformats.org/officeDocument/2006/relationships/image" Target="../media/image80.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77.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8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00.png"/><Relationship Id="rId4" Type="http://schemas.openxmlformats.org/officeDocument/2006/relationships/hyperlink" Target="https://youtu.be/YDdDuq2AGw4"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09.png"/><Relationship Id="rId4" Type="http://schemas.openxmlformats.org/officeDocument/2006/relationships/hyperlink" Target="https://youtu.be/15uy9Ga-14I?t=172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1.gif"/></Relationships>
</file>

<file path=ppt/slides/_rels/slide61.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2.gif"/></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117.jpeg"/><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24.tiff"/><Relationship Id="rId5" Type="http://schemas.openxmlformats.org/officeDocument/2006/relationships/image" Target="../media/image123.tiff"/><Relationship Id="rId4" Type="http://schemas.openxmlformats.org/officeDocument/2006/relationships/image" Target="../media/image122.tiff"/></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31.png"/></Relationships>
</file>

<file path=ppt/slides/_rels/slide6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3.png"/><Relationship Id="rId4" Type="http://schemas.openxmlformats.org/officeDocument/2006/relationships/image" Target="../media/image132.jpe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8.jpeg"/><Relationship Id="rId4" Type="http://schemas.openxmlformats.org/officeDocument/2006/relationships/image" Target="../media/image137.png"/></Relationships>
</file>

<file path=ppt/slides/_rels/slide7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42.jpeg"/></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4.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youtu.be/xgyMY9w7-ew?t=549" TargetMode="External"/><Relationship Id="rId5" Type="http://schemas.openxmlformats.org/officeDocument/2006/relationships/image" Target="../media/image146.png"/><Relationship Id="rId4" Type="http://schemas.openxmlformats.org/officeDocument/2006/relationships/hyperlink" Target="https://youtu.be/xgyMY9w7-ew?t=278"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hyperlink" Target="https://youtu.be/BdXWlQsd7RI?t=161" TargetMode="External"/><Relationship Id="rId4" Type="http://schemas.openxmlformats.org/officeDocument/2006/relationships/image" Target="../media/image148.png"/></Relationships>
</file>

<file path=ppt/slides/_rels/slide82.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hyperlink" Target="https://youtu.be/H99CMUFPv0U?t=4204" TargetMode="External"/><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hyperlink" Target="https://en.wikipedia.org/wiki/Henri_Poincar%C3%A9"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5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54.png"/><Relationship Id="rId4" Type="http://schemas.openxmlformats.org/officeDocument/2006/relationships/image" Target="../media/image153.png"/></Relationships>
</file>

<file path=ppt/slides/_rels/slide85.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hyperlink" Target="https://medium.com/@rv_inc/k-framework-an-overview-2f82f91c1a37" TargetMode="External"/><Relationship Id="rId4" Type="http://schemas.openxmlformats.org/officeDocument/2006/relationships/image" Target="../media/image156.png"/><Relationship Id="rId9" Type="http://schemas.openxmlformats.org/officeDocument/2006/relationships/hyperlink" Target="https://medium.com/@koholaa?source=post_page-----1651b789e5d4--------------------------------"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6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1.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63.gif"/><Relationship Id="rId4" Type="http://schemas.openxmlformats.org/officeDocument/2006/relationships/image" Target="../media/image160.gif"/><Relationship Id="rId9" Type="http://schemas.openxmlformats.org/officeDocument/2006/relationships/hyperlink" Target="http://info.cern.ch/hypertext/WWW/TheProject.htm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hyperlink" Target="https://youtu.be/Hm5LAxKxrD8?t=250"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hyperlink" Target="https://youtu.be/RHDP_KCrjUc?t=498" TargetMode="External"/><Relationship Id="rId4" Type="http://schemas.openxmlformats.org/officeDocument/2006/relationships/image" Target="../media/image16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7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dirty="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2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200" dirty="0">
                <a:latin typeface="Arial Rounded MT Bold" panose="020F0704030504030204" pitchFamily="34" charset="77"/>
              </a:rPr>
              <a:t>Temporal Reasoning using TLA+, </a:t>
            </a:r>
            <a:r>
              <a:rPr lang="en-US" sz="1200" dirty="0" err="1">
                <a:latin typeface="Arial Rounded MT Bold" panose="020F0704030504030204" pitchFamily="34" charset="77"/>
              </a:rPr>
              <a:t>NsM</a:t>
            </a:r>
            <a:r>
              <a:rPr lang="en-US" sz="1200" dirty="0">
                <a:latin typeface="Arial Rounded MT Bold" panose="020F0704030504030204" pitchFamily="34" charset="77"/>
              </a:rPr>
              <a:t> reasoning through K-Framework </a:t>
            </a:r>
          </a:p>
          <a:p>
            <a:pPr marL="742950" lvl="1" indent="-285750">
              <a:buFont typeface="Arial" panose="020B0604020202020204" pitchFamily="34" charset="0"/>
              <a:buChar char="•"/>
            </a:pPr>
            <a:r>
              <a:rPr lang="en-US" sz="1200" dirty="0">
                <a:latin typeface="Arial Rounded MT Bold" panose="020F0704030504030204" pitchFamily="34" charset="77"/>
              </a:rPr>
              <a:t>Written records became valuable through Namespace Management (</a:t>
            </a:r>
            <a:r>
              <a:rPr lang="en-US" sz="1200" dirty="0" err="1">
                <a:latin typeface="Arial Rounded MT Bold" panose="020F0704030504030204" pitchFamily="34" charset="77"/>
              </a:rPr>
              <a:t>NsM</a:t>
            </a:r>
            <a:r>
              <a:rPr lang="en-US" sz="1200" dirty="0">
                <a:latin typeface="Arial Rounded MT Bold" panose="020F0704030504030204" pitchFamily="34" charset="77"/>
              </a:rPr>
              <a:t>)</a:t>
            </a:r>
          </a:p>
          <a:p>
            <a:pPr marL="742950" lvl="1" indent="-285750">
              <a:buFont typeface="Arial" panose="020B0604020202020204" pitchFamily="34" charset="0"/>
              <a:buChar char="•"/>
            </a:pPr>
            <a:r>
              <a:rPr lang="en-US" sz="12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200" dirty="0" err="1">
                <a:latin typeface="Arial Rounded MT Bold" panose="020F0704030504030204" pitchFamily="34" charset="77"/>
              </a:rPr>
              <a:t>NsM</a:t>
            </a:r>
            <a:r>
              <a:rPr lang="en-US" sz="12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2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2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200" dirty="0">
                <a:latin typeface="Arial Rounded MT Bold" panose="020F0704030504030204" pitchFamily="34" charset="77"/>
              </a:rPr>
              <a:t>Generic writing and accounting system as Knowledge Management Standards (ITIL)</a:t>
            </a:r>
          </a:p>
          <a:p>
            <a:endParaRPr lang="en-TW" sz="16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676203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14</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57122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err="1"/>
              <a:t>Istio</a:t>
            </a:r>
            <a:r>
              <a:rPr lang="en-US" dirty="0"/>
              <a:t>: operationalizing </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20729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412877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402938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9268035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65822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2190867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663818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4002686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7E6B0A58-6E6E-9C4C-A962-EFC126A384C3}"/>
              </a:ext>
            </a:extLst>
          </p:cNvPr>
          <p:cNvSpPr>
            <a:spLocks noGrp="1"/>
          </p:cNvSpPr>
          <p:nvPr>
            <p:ph type="body" idx="1"/>
          </p:nvPr>
        </p:nvSpPr>
        <p:spPr>
          <a:xfrm>
            <a:off x="113301" y="4111022"/>
            <a:ext cx="3368716" cy="472968"/>
          </a:xfrm>
        </p:spPr>
        <p:txBody>
          <a:bodyPr/>
          <a:lstStyle/>
          <a:p>
            <a:r>
              <a:rPr lang="en-US" dirty="0">
                <a:hlinkClick r:id="rId3"/>
              </a:rPr>
              <a:t>The Evolution of Writing</a:t>
            </a:r>
            <a:endParaRPr lang="en-US" dirty="0"/>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8780" y="1269579"/>
            <a:ext cx="2737759" cy="2756333"/>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3355320" y="1269579"/>
            <a:ext cx="2304893" cy="3488154"/>
          </a:xfrm>
          <a:prstGeom prst="rect">
            <a:avLst/>
          </a:prstGeom>
        </p:spPr>
      </p:pic>
      <p:pic>
        <p:nvPicPr>
          <p:cNvPr id="12" name="Picture 11">
            <a:extLst>
              <a:ext uri="{FF2B5EF4-FFF2-40B4-BE49-F238E27FC236}">
                <a16:creationId xmlns:a16="http://schemas.microsoft.com/office/drawing/2014/main" id="{16A85EBA-C4D3-E04C-AB0A-F63C774B3FA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60213" y="1261733"/>
            <a:ext cx="2752650" cy="3436742"/>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5660213" y="4757733"/>
            <a:ext cx="2840842" cy="307777"/>
          </a:xfrm>
          <a:prstGeom prst="rect">
            <a:avLst/>
          </a:prstGeom>
          <a:noFill/>
        </p:spPr>
        <p:txBody>
          <a:bodyPr wrap="none" rtlCol="0">
            <a:spAutoFit/>
          </a:bodyPr>
          <a:lstStyle/>
          <a:p>
            <a:r>
              <a:rPr lang="en-TW" dirty="0"/>
              <a:t>Oct-9, 2020, Prof. Ray Dougherty</a:t>
            </a:r>
          </a:p>
        </p:txBody>
      </p:sp>
    </p:spTree>
    <p:extLst>
      <p:ext uri="{BB962C8B-B14F-4D97-AF65-F5344CB8AC3E}">
        <p14:creationId xmlns:p14="http://schemas.microsoft.com/office/powerpoint/2010/main" val="1771627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1609647" y="4680020"/>
            <a:ext cx="6301725" cy="307777"/>
          </a:xfrm>
          <a:prstGeom prst="rect">
            <a:avLst/>
          </a:prstGeom>
          <a:noFill/>
        </p:spPr>
        <p:txBody>
          <a:bodyPr wrap="none" rtlCol="0">
            <a:spAutoFit/>
          </a:bodyPr>
          <a:lstStyle/>
          <a:p>
            <a:r>
              <a:rPr lang="en-TW" dirty="0"/>
              <a:t>For example: Steven Kleene stated that there is no zeros in unary arithmetics.</a:t>
            </a:r>
          </a:p>
        </p:txBody>
      </p:sp>
      <p:sp>
        <p:nvSpPr>
          <p:cNvPr id="6" name="TextBox 5">
            <a:extLst>
              <a:ext uri="{FF2B5EF4-FFF2-40B4-BE49-F238E27FC236}">
                <a16:creationId xmlns:a16="http://schemas.microsoft.com/office/drawing/2014/main" id="{5594ECD7-3F51-9746-A980-3FF95EDD6309}"/>
              </a:ext>
            </a:extLst>
          </p:cNvPr>
          <p:cNvSpPr txBox="1"/>
          <p:nvPr/>
        </p:nvSpPr>
        <p:spPr>
          <a:xfrm>
            <a:off x="604019" y="4353443"/>
            <a:ext cx="3733714" cy="307777"/>
          </a:xfrm>
          <a:prstGeom prst="rect">
            <a:avLst/>
          </a:prstGeom>
          <a:noFill/>
        </p:spPr>
        <p:txBody>
          <a:bodyPr wrap="none" rtlCol="0">
            <a:spAutoFit/>
          </a:bodyPr>
          <a:lstStyle/>
          <a:p>
            <a:r>
              <a:rPr lang="en-TW" dirty="0"/>
              <a:t>Prime numbers as non-rectangular numbers.</a:t>
            </a:r>
          </a:p>
        </p:txBody>
      </p:sp>
      <p:pic>
        <p:nvPicPr>
          <p:cNvPr id="7" name="Picture 6">
            <a:extLst>
              <a:ext uri="{FF2B5EF4-FFF2-40B4-BE49-F238E27FC236}">
                <a16:creationId xmlns:a16="http://schemas.microsoft.com/office/drawing/2014/main" id="{BDFA04F3-9914-464D-B995-6A0C7E019D29}"/>
              </a:ext>
            </a:extLst>
          </p:cNvPr>
          <p:cNvPicPr>
            <a:picLocks noChangeAspect="1"/>
          </p:cNvPicPr>
          <p:nvPr/>
        </p:nvPicPr>
        <p:blipFill>
          <a:blip r:embed="rId3"/>
          <a:stretch>
            <a:fillRect/>
          </a:stretch>
        </p:blipFill>
        <p:spPr>
          <a:xfrm>
            <a:off x="709032" y="2248068"/>
            <a:ext cx="3985658" cy="1986620"/>
          </a:xfrm>
          <a:prstGeom prst="rect">
            <a:avLst/>
          </a:prstGeom>
        </p:spPr>
      </p:pic>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61583" y="2623755"/>
            <a:ext cx="1353752" cy="203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17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67</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Tree>
    <p:extLst>
      <p:ext uri="{BB962C8B-B14F-4D97-AF65-F5344CB8AC3E}">
        <p14:creationId xmlns:p14="http://schemas.microsoft.com/office/powerpoint/2010/main" val="2274992456"/>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4846</TotalTime>
  <Words>5133</Words>
  <Application>Microsoft Macintosh PowerPoint</Application>
  <PresentationFormat>On-screen Show (16:9)</PresentationFormat>
  <Paragraphs>744</Paragraphs>
  <Slides>112</Slides>
  <Notes>60</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112</vt:i4>
      </vt:variant>
    </vt:vector>
  </HeadingPairs>
  <TitlesOfParts>
    <vt:vector size="129" baseType="lpstr">
      <vt:lpstr>Adobe 繁黑體 Std B</vt:lpstr>
      <vt:lpstr>Exo 2</vt:lpstr>
      <vt:lpstr>Roboto Condensed Light</vt:lpstr>
      <vt:lpstr>宋体</vt:lpstr>
      <vt:lpstr>STXingkai</vt:lpstr>
      <vt:lpstr>STXingkai</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Propositions</vt:lpstr>
      <vt:lpstr>Main Thesis of this course: “How do you know that you know?”</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复式记账启蒙了西方科学和艺术的发展</vt:lpstr>
      <vt:lpstr>复式记账 ：僧人，数学与魔法</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Istio: operationalizing  Checks and Balances</vt:lpstr>
      <vt:lpstr>Book Keeping/Ledger Technologies</vt:lpstr>
      <vt:lpstr>A New Kind of Operating Systems with built-in Governance</vt:lpstr>
      <vt:lpstr>Not Information Asymmetry, but promote the Principle of Information Symmetry</vt:lpstr>
      <vt:lpstr>Open and then Free</vt:lpstr>
      <vt:lpstr>Participation Model and Data Agencies</vt:lpstr>
      <vt:lpstr>Cybernetics and the Social Behavioral Science</vt:lpstr>
      <vt:lpstr>Kuhn Cycle: the evolution of a Namespace</vt:lpstr>
      <vt:lpstr>A Model of Collective Cognitive Processes </vt:lpstr>
      <vt:lpstr>Cybernetics: Communication and Control</vt:lpstr>
      <vt:lpstr>Cybernetics at a Scale of Internet Economy</vt:lpstr>
      <vt:lpstr>The Service Value Chain of the Networked Economy</vt:lpstr>
      <vt:lpstr>Concrete Activities in Daily Workflow</vt:lpstr>
      <vt:lpstr>Abstract Specification</vt:lpstr>
      <vt:lpstr>Abstraction</vt:lpstr>
      <vt:lpstr>Abstraction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Names gave birth to Cognitive Abilities  - Laozi</vt:lpstr>
      <vt:lpstr>The History of True Names</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Symmetric Namespace Management enables domain neutral reuse</vt:lpstr>
      <vt:lpstr>Discussion and Future Applications</vt:lpstr>
      <vt:lpstr>Summary</vt:lpstr>
      <vt:lpstr>Your action on NsM before Sep 28, 202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1129</cp:revision>
  <dcterms:modified xsi:type="dcterms:W3CDTF">2020-10-09T21:38:18Z</dcterms:modified>
</cp:coreProperties>
</file>